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2.svg" ContentType="image/svg+xml"/>
  <Override PartName="/ppt/media/image14.svg" ContentType="image/svg+xml"/>
  <Override PartName="/ppt/media/image20.svg" ContentType="image/svg+xml"/>
  <Override PartName="/ppt/media/image23.svg" ContentType="image/svg+xml"/>
  <Override PartName="/ppt/media/image26.svg" ContentType="image/svg+xml"/>
  <Override PartName="/ppt/media/image28.svg" ContentType="image/svg+xml"/>
  <Override PartName="/ppt/media/image3.svg" ContentType="image/svg+xml"/>
  <Override PartName="/ppt/media/image30.svg" ContentType="image/svg+xml"/>
  <Override PartName="/ppt/media/image32.svg" ContentType="image/svg+xml"/>
  <Override PartName="/ppt/media/image34.svg" ContentType="image/svg+xml"/>
  <Override PartName="/ppt/media/image37.svg" ContentType="image/svg+xml"/>
  <Override PartName="/ppt/media/image39.svg" ContentType="image/svg+xml"/>
  <Override PartName="/ppt/media/image42.svg" ContentType="image/svg+xml"/>
  <Override PartName="/ppt/media/image44.svg" ContentType="image/svg+xml"/>
  <Override PartName="/ppt/media/image46.svg" ContentType="image/svg+xml"/>
  <Override PartName="/ppt/media/image5.svg" ContentType="image/svg+xml"/>
  <Override PartName="/ppt/media/image7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欢迎参加今天的产品介绍会。在浩瀚的宇宙中，中国航天事业不断探索未知，其背后是无数尖端科技的支撑。今天，一项源自中国航天舱内服的核心科技，正从遥远的空间站走入我们的日常生活，为我们带来前所未有的温暖与健康守护。它，就是康纶航天纤维。这款保暖套装不仅仅是一件衣物，更是航天科技民用化的杰出典范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介绍将分为四个部分。首先，我们将深入解密康纶航天纤维的核心技术原理。接着，详细介绍其卓越的功能表现。然后，我们会分享康纶与中国航天事业的深厚渊源。最后，为大家提炼出这款产品的核心卖点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现在，让我们进入第一章，一同揭开康纶航天纤维的神秘面纱，探索它如何将星辰大海的科技力量，融入每一寸温暖。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康纶航天纤维的另一大核心科技是其银基抗菌技术。它通过物理方式杀菌，将抗菌因子融入纤维内部，安全持久，耐水洗。这种技术不仅高效，而且对人体无害，获得了国际顶级的OEKO-TEX和日本SEK认证，确保了最高级别的安全性和抗菌效果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保暖是这款产品的核心功能。其背后是航天级的保暖工程学应用。通过中空蓄热和螺旋锁温技术，康纶航天纤维能有效锁住人体热量，并将其转化为远红外能量反馈给人体，实现快速升温。同时，它还做到了轻量保暖，让您在享受温暖的同时，毫无负重感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了解了技术原理，我们再来看看这些技术带来了哪些卓越的功能。在第二章，我们将详细解读康纶航天纤维的三大核心功能：持久抗菌、高效保暖和吸湿速干。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康纶航天纤维的抗菌性能经过了严苛的科学验证。它能高效灭杀600多种细菌，抑菌率高达99%以上，甚至对超级细菌和流感病毒也有效果。同时，它获得了多项国际权威认证，确保了使用的安全性和持久性。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在保暖方面，康纶航天纤维的数据非常亮眼。它能使皮肤温度最高提升超过8℃，保暖率高达85%。这意味着您穿上它，不仅能快速感受到温暖，而且这种温暖轻盈不压身，即使在活动时也能持续保持。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除了抗菌和保暖，康纶航天纤维还具备出色的吸湿速干功能。它能快速吸收并排出湿气，让您时刻保持干爽。这对于户外活动或日常穿着来说，都是非常重要的舒适性保障。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康纶航天纤维的卓越品质，源于其与中国航天事业的紧密联系。在第三章，我们将一同见证这份荣耀，了解“舱内服同款”的由来，以及“中国航天事业合作伙伴”这一官方认证的含金量。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“舱内服同款”并非一句简单的宣传口号。它源于中国航天事业的迫切需求。在空间站封闭的环境中，航天员需要能抗菌、防臭、吸湿速干的衣物。康纶纤维正是为了解决这一难题而研发，并成功应用于中国空间站舱内运动服，这是对其性能的最高肯定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凭借在航天领域的实质性贡献，康纶纤维获得了“中国航天事业合作伙伴”的官方认证，这在纺织纤维领域是独一无二的。这代表了国家最高级别的认可，也意味着每一件康纶产品都遵循着航天级的严苛标准。我们的使命，就是将这些顶尖科技普惠大众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最后，让我们总结一下康纶航天保暖套装的四大核心卖点。这四点，共同构成了它无与伦比的极致保暖体验。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总结一下，康纶航天保暖套装的核心卖点可以概括为四点：第一，航天级的科技背书，这是品质的终极保障。第二，物理抗菌黑科技，让衣物会自洁，健康又持久。第三，中空螺旋锁暖技术，实现了轻如羽毛、暖过羊绒的体验。第四，全球顶尖机构的权威认证，实力毋庸置疑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感谢大家的聆听。康纶航天纤维，致力于将最前沿的科技融入日常生活，为您提供极致的温暖守护。希望今天的介绍能让您对我们的产品有更深入的了解。谢谢！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7.svg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jpeg"/><Relationship Id="rId8" Type="http://schemas.openxmlformats.org/officeDocument/2006/relationships/image" Target="../media/image15.jpeg"/><Relationship Id="rId7" Type="http://schemas.openxmlformats.org/officeDocument/2006/relationships/image" Target="../media/image14.svg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2" Type="http://schemas.openxmlformats.org/officeDocument/2006/relationships/notesSlide" Target="../notesSlides/notesSlide4.xml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17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5.svg"/><Relationship Id="rId7" Type="http://schemas.openxmlformats.org/officeDocument/2006/relationships/image" Target="../media/image4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20.sv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0" Type="http://schemas.openxmlformats.org/officeDocument/2006/relationships/notesSlide" Target="../notesSlides/notesSlide5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10.svg"/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png"/><Relationship Id="rId8" Type="http://schemas.openxmlformats.org/officeDocument/2006/relationships/image" Target="../media/image30.svg"/><Relationship Id="rId7" Type="http://schemas.openxmlformats.org/officeDocument/2006/relationships/image" Target="../media/image29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6" Type="http://schemas.openxmlformats.org/officeDocument/2006/relationships/notesSlide" Target="../notesSlides/notesSlide8.xml"/><Relationship Id="rId15" Type="http://schemas.openxmlformats.org/officeDocument/2006/relationships/slideLayout" Target="../slideLayouts/slideLayout12.xml"/><Relationship Id="rId14" Type="http://schemas.openxmlformats.org/officeDocument/2006/relationships/image" Target="../media/image34.svg"/><Relationship Id="rId13" Type="http://schemas.openxmlformats.org/officeDocument/2006/relationships/image" Target="../media/image33.png"/><Relationship Id="rId12" Type="http://schemas.openxmlformats.org/officeDocument/2006/relationships/image" Target="../media/image12.svg"/><Relationship Id="rId11" Type="http://schemas.openxmlformats.org/officeDocument/2006/relationships/image" Target="../media/image11.png"/><Relationship Id="rId10" Type="http://schemas.openxmlformats.org/officeDocument/2006/relationships/image" Target="../media/image32.sv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5.svg"/><Relationship Id="rId7" Type="http://schemas.openxmlformats.org/officeDocument/2006/relationships/image" Target="../media/image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7.svg"/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0" Type="http://schemas.openxmlformats.org/officeDocument/2006/relationships/notesSlide" Target="../notesSlides/notesSlide9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6.svg"/><Relationship Id="rId7" Type="http://schemas.openxmlformats.org/officeDocument/2006/relationships/image" Target="../media/image45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0" Type="http://schemas.openxmlformats.org/officeDocument/2006/relationships/notesSlide" Target="../notesSlides/notesSlide11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7.jpeg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png"/><Relationship Id="rId8" Type="http://schemas.openxmlformats.org/officeDocument/2006/relationships/image" Target="../media/image26.svg"/><Relationship Id="rId7" Type="http://schemas.openxmlformats.org/officeDocument/2006/relationships/image" Target="../media/image25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2" Type="http://schemas.openxmlformats.org/officeDocument/2006/relationships/notesSlide" Target="../notesSlides/notesSlide14.xml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23.svg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1016000" y="1905000"/>
            <a:ext cx="10160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康纶航天纤维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1016000" y="3556000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1016000" y="4826000"/>
            <a:ext cx="10160000" cy="12700"/>
          </a:xfrm>
          <a:prstGeom prst="roundRect">
            <a:avLst>
              <a:gd name="adj" fmla="val 0"/>
            </a:avLst>
          </a:prstGeom>
          <a:solidFill>
            <a:srgbClr val="FFD7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5207000"/>
            <a:ext cx="304800" cy="3048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460500" y="5207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DCDCDC"/>
                </a:solidFill>
                <a:latin typeface="Noto Sans SC"/>
                <a:ea typeface="Noto Sans SC"/>
                <a:cs typeface="Noto Sans SC"/>
                <a:sym typeface="Noto Sans SC"/>
              </a:rPr>
              <a:t>航天级科技内核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3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源自航天舱内服核心技术，突破传统保温极限，锁住身体每一度热量。</a:t>
            </a:r>
            <a:endParaRPr lang="en-US" sz="1100"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18000" y="5207000"/>
            <a:ext cx="304800" cy="3048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4762500" y="5207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DCDCDC"/>
                </a:solidFill>
                <a:latin typeface="Noto Sans SC"/>
                <a:ea typeface="Noto Sans SC"/>
                <a:cs typeface="Noto Sans SC"/>
                <a:sym typeface="Noto Sans SC"/>
              </a:rPr>
              <a:t>轻盈无感亲肤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3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微米级超细纤维编织，如第二层肌肤般贴身，透气排汗不闷热。</a:t>
            </a:r>
            <a:endParaRPr lang="en-US" sz="1100"/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20000" y="52070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8064500" y="5207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DCDCDC"/>
                </a:solidFill>
                <a:latin typeface="Noto Sans SC"/>
                <a:ea typeface="Noto Sans SC"/>
                <a:cs typeface="Noto Sans SC"/>
                <a:sym typeface="Noto Sans SC"/>
              </a:rPr>
              <a:t>长效抑菌防护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3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融入航天级抑菌因子，抑制细菌滋生，时刻保持肌肤干爽健康。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目录 CONTENTS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20320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2222500"/>
            <a:ext cx="101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032000" y="22606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解密康纶航天纤维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3048000"/>
            <a:ext cx="4699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深入解析航天级纤维的分子结构与创新工艺，探索其从实验室走向应用的技术突破与核心原理。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223000" y="20320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6477000" y="2222500"/>
            <a:ext cx="101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02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7493000" y="22606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航天品质 功能卓越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477000" y="3048000"/>
            <a:ext cx="4699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揭秘产品的核心优势：强效抑菌、恒温保暖与透气排汗的三重加持，重新定义贴身织物的舒适标准。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762000" y="41275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1016000" y="4318000"/>
            <a:ext cx="101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03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2032000" y="43561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荣耀见证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1016000" y="5143500"/>
            <a:ext cx="4699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讲述与中国航天工程的深度合作故事，以严苛的航天标准为背书，铸就值得信赖的国民级品质。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6223000" y="41275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6477000" y="4318000"/>
            <a:ext cx="101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04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493000" y="43561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核心卖点提炼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6477000" y="5143500"/>
            <a:ext cx="4699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聚焦产品的核心价值：轻量化设计与高效蓄热技术的完美结合，为您打造轻盈无负担的极致温暖体验。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50000"/>
            </a:srgbClr>
          </a:solidFill>
          <a:ln cap="flat" cmpd="sng">
            <a:solidFill>
              <a:srgbClr val="000000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1778000"/>
            <a:ext cx="12192000" cy="177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810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解密康纶航天纤维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5080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000" b="0" i="0" u="none" strike="noStrike" spc="400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技术原理与创新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核心科技一：CLEANTEX®银基抗菌技术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3429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500" y="1841500"/>
            <a:ext cx="304800" cy="3048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333500" y="18034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原纱集成，源头植入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952500" y="2286000"/>
            <a:ext cx="304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将纳米银基因子融入纤维内部，打造“原纱型”抗菌面料。非表面涂层工艺，耐水洗超100次，抗菌效果持久稳定，告别传统涂层易脱落的痛点。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381500" y="1651000"/>
            <a:ext cx="3429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72000" y="1841500"/>
            <a:ext cx="304800" cy="304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4953000" y="18034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双重机制，物理灭菌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4572000" y="2286000"/>
            <a:ext cx="304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① 电荷吸附：银离子穿透细菌细胞膜，破坏酶系统使其失活；② 物理撕裂：构建正电荷微环境，直接撕裂细胞壁，阻断细菌繁殖，安全无耐药性。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8001000" y="1651000"/>
            <a:ext cx="3429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91500" y="1841500"/>
            <a:ext cx="304800" cy="304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8572500" y="18034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母婴级安全，零负担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191500" y="2286000"/>
            <a:ext cx="304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非渗出性设计，银离子牢牢锁在纤维中，不溶于水、不被皮肤吸收。经权威检测，对人体无刺激，环保无污染，敏感肌与婴幼儿均可安心使用。</a:t>
            </a:r>
            <a:endParaRPr lang="en-US" sz="1100"/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762000" y="4064000"/>
            <a:ext cx="2032000" cy="2032000"/>
          </a:xfrm>
          <a:prstGeom prst="rect">
            <a:avLst/>
          </a:prstGeom>
          <a:noFill/>
          <a:ln w="12700" cap="flat" cmpd="sng">
            <a:solidFill>
              <a:srgbClr val="FFD700">
                <a:alpha val="50000"/>
              </a:srgbClr>
            </a:solidFill>
            <a:prstDash val="solid"/>
            <a:round/>
          </a:ln>
        </p:spPr>
      </p:pic>
      <p:sp>
        <p:nvSpPr>
          <p:cNvPr id="17" name="AutoShape 17"/>
          <p:cNvSpPr/>
          <p:nvPr/>
        </p:nvSpPr>
        <p:spPr>
          <a:xfrm>
            <a:off x="2984500" y="4064000"/>
            <a:ext cx="2413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微观抗菌示意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/>
                <a:ea typeface="Noto Sans SC"/>
                <a:cs typeface="Noto Sans SC"/>
                <a:sym typeface="Noto Sans SC"/>
              </a:rPr>
              <a:t>图示为银离子（Ag+）对细菌的主动吸附与破坏过程。通过纯物理方式作用，不释放有害物质，从源头切断细菌的生存环境，实现全天候、长效的抑菌防护。</a:t>
            </a:r>
            <a:endParaRPr lang="en-US" sz="1300" b="0" i="0" u="none" strike="noStrike">
              <a:solidFill>
                <a:srgbClr val="D1D5DB"/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18" name="AutoShape 18"/>
          <p:cNvSpPr/>
          <p:nvPr/>
        </p:nvSpPr>
        <p:spPr>
          <a:xfrm>
            <a:off x="5715000" y="4000500"/>
            <a:ext cx="546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国际权威认证背书，品质无忧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5715000" y="4572000"/>
            <a:ext cx="2730500" cy="1714500"/>
          </a:xfrm>
          <a:prstGeom prst="roundRect">
            <a:avLst>
              <a:gd name="adj" fmla="val 0"/>
            </a:avLst>
          </a:prstGeom>
          <a:solidFill>
            <a:srgbClr val="FFD700">
              <a:alpha val="5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5842000" y="4762500"/>
            <a:ext cx="952500" cy="9525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21" name="AutoShape 21"/>
          <p:cNvSpPr/>
          <p:nvPr/>
        </p:nvSpPr>
        <p:spPr>
          <a:xfrm>
            <a:off x="6858000" y="4762500"/>
            <a:ext cx="1587500" cy="1460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OEKO-TEX I级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/>
                <a:ea typeface="Noto Sans SC"/>
                <a:cs typeface="Noto Sans SC"/>
                <a:sym typeface="Noto Sans SC"/>
              </a:rPr>
              <a:t>达到适合婴儿贴身穿着的最高安全标准，证实产品无毒无害，生态友好。</a:t>
            </a:r>
            <a:endParaRPr lang="en-US" sz="1200" b="0" i="0" u="none" strike="noStrike">
              <a:solidFill>
                <a:srgbClr val="D1D5DB"/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22" name="AutoShape 22"/>
          <p:cNvSpPr/>
          <p:nvPr/>
        </p:nvSpPr>
        <p:spPr>
          <a:xfrm>
            <a:off x="8572500" y="4572000"/>
            <a:ext cx="2730500" cy="1714500"/>
          </a:xfrm>
          <a:prstGeom prst="roundRect">
            <a:avLst>
              <a:gd name="adj" fmla="val 0"/>
            </a:avLst>
          </a:prstGeom>
          <a:solidFill>
            <a:srgbClr val="FFD700">
              <a:alpha val="5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3" name="Picture 23"/>
          <p:cNvPicPr>
            <a:picLocks noChangeAspect="1"/>
          </p:cNvPicPr>
          <p:nvPr/>
        </p:nvPicPr>
        <p:blipFill>
          <a:blip r:embed="rId10"/>
          <a:srcRect l="22187" r="22187"/>
          <a:stretch>
            <a:fillRect/>
          </a:stretch>
        </p:blipFill>
        <p:spPr>
          <a:xfrm>
            <a:off x="8699500" y="4762500"/>
            <a:ext cx="952500" cy="952500"/>
          </a:xfrm>
          <a:prstGeom prst="roundRect">
            <a:avLst>
              <a:gd name="adj" fmla="val 10666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24" name="AutoShape 24"/>
          <p:cNvSpPr/>
          <p:nvPr/>
        </p:nvSpPr>
        <p:spPr>
          <a:xfrm>
            <a:off x="9715500" y="4762500"/>
            <a:ext cx="1587500" cy="1460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日本SEK最高级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/>
                <a:ea typeface="Noto Sans SC"/>
                <a:cs typeface="Noto Sans SC"/>
                <a:sym typeface="Noto Sans SC"/>
              </a:rPr>
              <a:t>荣获抗菌加工最高等级认证，代表国际公认的顶尖抗菌性能与安全性。</a:t>
            </a:r>
            <a:endParaRPr lang="en-US" sz="1200" b="0" i="0" u="none" strike="noStrike">
              <a:solidFill>
                <a:srgbClr val="D1D5DB"/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cap="flat" cmpd="sng">
            <a:solidFill>
              <a:srgbClr val="000000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核心科技二：中空螺旋锁暖技术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35" r="35"/>
          <a:stretch>
            <a:fillRect/>
          </a:stretch>
        </p:blipFill>
        <p:spPr>
          <a:xfrm>
            <a:off x="762000" y="1968500"/>
            <a:ext cx="3302000" cy="3492500"/>
          </a:xfrm>
          <a:prstGeom prst="rect">
            <a:avLst/>
          </a:prstGeom>
          <a:noFill/>
          <a:ln w="25400" cap="flat" cmpd="sng">
            <a:solidFill>
              <a:srgbClr val="FFD700">
                <a:alpha val="30000"/>
              </a:srgbClr>
            </a:solidFill>
            <a:prstDash val="solid"/>
            <a:round/>
          </a:ln>
        </p:spPr>
      </p:pic>
      <p:sp>
        <p:nvSpPr>
          <p:cNvPr id="5" name="AutoShape 5"/>
          <p:cNvSpPr/>
          <p:nvPr/>
        </p:nvSpPr>
        <p:spPr>
          <a:xfrm>
            <a:off x="762000" y="5588000"/>
            <a:ext cx="330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C8C8C8"/>
                </a:solidFill>
                <a:latin typeface="Noto Sans SC"/>
                <a:ea typeface="Noto Sans SC"/>
                <a:cs typeface="Noto Sans SC"/>
                <a:sym typeface="Noto Sans SC"/>
              </a:rPr>
              <a:t>航天级保暖工程学应用</a:t>
            </a:r>
            <a:br>
              <a:rPr lang="en-US" sz="1400" b="0" i="0" u="none" strike="noStrike">
                <a:solidFill>
                  <a:srgbClr val="C8C8C8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400" b="0" i="0" u="none" strike="noStrike">
                <a:solidFill>
                  <a:srgbClr val="C8C8C8"/>
                </a:solidFill>
                <a:latin typeface="Noto Sans SC"/>
                <a:ea typeface="Noto Sans SC"/>
                <a:cs typeface="Noto Sans SC"/>
                <a:sym typeface="Noto Sans SC"/>
              </a:rPr>
              <a:t>重新定义冬季舒适体验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572000" y="1778000"/>
            <a:ext cx="685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26000" y="1968500"/>
            <a:ext cx="457200" cy="4572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5461000" y="1930400"/>
            <a:ext cx="584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 中空蓄热 · 热能共振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5461000" y="2387600"/>
            <a:ext cx="5715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E6E6E6"/>
                </a:solidFill>
                <a:latin typeface="Noto Sans SC"/>
                <a:ea typeface="Noto Sans SC"/>
                <a:cs typeface="Noto Sans SC"/>
                <a:sym typeface="Noto Sans SC"/>
              </a:rPr>
              <a:t>纤维内部的中空结构能高效吸收并储存人体热量，同时将热能转化为远红外能量反馈，形成“共振效应”，有效提升皮肤表面温度，实现由内而外的温暖循环。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572000" y="3365500"/>
            <a:ext cx="685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26000" y="3556000"/>
            <a:ext cx="457200" cy="4572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5461000" y="3517900"/>
            <a:ext cx="584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02 螺旋锁温 · 3倍锁暖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5461000" y="3975100"/>
            <a:ext cx="5715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E6E6E6"/>
                </a:solidFill>
                <a:latin typeface="Noto Sans SC"/>
                <a:ea typeface="Noto Sans SC"/>
                <a:cs typeface="Noto Sans SC"/>
                <a:sym typeface="Noto Sans SC"/>
              </a:rPr>
              <a:t>仿生羊绒的螺旋结构，在纤维间构建无数微小的“空气仓”，如同太空舱级隔热层，最大限度减少热量对流与散失，实测实现“3倍锁暖”的优异效果。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4572000" y="4953000"/>
            <a:ext cx="685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26000" y="5143500"/>
            <a:ext cx="457200" cy="4572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5461000" y="5105400"/>
            <a:ext cx="584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03 轻量保暖 · 无压体验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5461000" y="5562600"/>
            <a:ext cx="5715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E6E6E6"/>
                </a:solidFill>
                <a:latin typeface="Noto Sans SC"/>
                <a:ea typeface="Noto Sans SC"/>
                <a:cs typeface="Noto Sans SC"/>
                <a:sym typeface="Noto Sans SC"/>
              </a:rPr>
              <a:t>通过腈纶与粘胶纤维的黄金科学配比，兼顾面料的柔软亲肤与透气排湿性能，告别传统保暖衣的臃肿与束缚，达成“轻若无物，暖如厚被”的完美平衡。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5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1524000"/>
            <a:ext cx="12192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6000" b="1" i="0" u="none" strike="noStrike">
                <a:solidFill>
                  <a:srgbClr val="FFD700">
                    <a:alpha val="14902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02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937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航天品质 功能卓越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4572000" y="5080000"/>
            <a:ext cx="3048000" cy="38100"/>
          </a:xfrm>
          <a:prstGeom prst="roundRect">
            <a:avLst>
              <a:gd name="adj" fmla="val 0"/>
            </a:avLst>
          </a:prstGeom>
          <a:solidFill>
            <a:srgbClr val="FFD7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0" y="5461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000" b="0" i="0" u="none" strike="noStrike" spc="400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核心功能详解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持久抗菌，守护健康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19" r="19"/>
          <a:stretch>
            <a:fillRect/>
          </a:stretch>
        </p:blipFill>
        <p:spPr>
          <a:xfrm>
            <a:off x="762000" y="1778000"/>
            <a:ext cx="3556000" cy="2667000"/>
          </a:xfrm>
          <a:prstGeom prst="rect">
            <a:avLst/>
          </a:prstGeom>
          <a:noFill/>
          <a:ln w="25400" cap="flat" cmpd="sng">
            <a:solidFill>
              <a:srgbClr val="FFD700">
                <a:alpha val="40000"/>
              </a:srgbClr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4826000"/>
            <a:ext cx="3556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EBEBEB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康纶航天纤维，将严苛的航天级抗菌技术民用化。不仅具备卓越的广谱抗菌能力，更兼顾亲肤舒适与耐洗耐用，为您和家人的日常健康提供隐形护盾。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826000" y="1778000"/>
            <a:ext cx="6604000" cy="21590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12700" cap="flat" cmpd="sng">
            <a:solidFill>
              <a:srgbClr val="FFD700">
                <a:alpha val="2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80000" y="20066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5486400" y="1968500"/>
            <a:ext cx="584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广谱抗菌 · 高效灭杀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5080000" y="2476500"/>
            <a:ext cx="609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● 覆盖范围广：有效抑制并灭杀</a:t>
            </a:r>
            <a:r>
              <a:rPr lang="en-US" sz="14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600多种</a:t>
            </a: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细菌与真菌，防护无死角。</a:t>
            </a:r>
            <a:br>
              <a:rPr lang="en-US" sz="14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● 灭杀效率高：对金葡菌、大肠杆菌等抑菌率达</a:t>
            </a:r>
            <a:r>
              <a:rPr lang="en-US" sz="14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99%以上</a:t>
            </a: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，远超国标AAA级。</a:t>
            </a:r>
            <a:br>
              <a:rPr lang="en-US" sz="14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● 硬核抗病毒：经检测可有效对抗NDM-1超级细菌及H1N1流感病毒。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826000" y="4254500"/>
            <a:ext cx="6604000" cy="21590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12700" cap="flat" cmpd="sng">
            <a:solidFill>
              <a:srgbClr val="FFD700">
                <a:alpha val="2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80000" y="44831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5486400" y="4445000"/>
            <a:ext cx="584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权威认证 · 安全无忧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5080000" y="4953000"/>
            <a:ext cx="609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● 母婴级安全：获</a:t>
            </a:r>
            <a:r>
              <a:rPr lang="en-US" sz="14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OEKO-TEX® I级认证</a:t>
            </a: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，适合婴儿贴身穿着。</a:t>
            </a:r>
            <a:br>
              <a:rPr lang="en-US" sz="14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● 国际标杆：荣获日本</a:t>
            </a:r>
            <a:r>
              <a:rPr lang="en-US" sz="14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SEK抗菌红色标签</a:t>
            </a: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（最高级别）认可。</a:t>
            </a:r>
            <a:br>
              <a:rPr lang="en-US" sz="14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● 经久耐用：符合GB/T 20944.3标准，耐水洗</a:t>
            </a:r>
            <a:r>
              <a:rPr lang="en-US" sz="14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50次+</a:t>
            </a:r>
            <a:r>
              <a:rPr lang="en-US" sz="1400" b="0" i="0" u="none" strike="noStrike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抗菌效果依旧。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高效保暖，告别严寒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778000"/>
            <a:ext cx="3048000" cy="4064000"/>
          </a:xfrm>
          <a:prstGeom prst="rect">
            <a:avLst/>
          </a:prstGeom>
          <a:noFill/>
          <a:ln w="25400" cap="flat" cmpd="sng">
            <a:solidFill>
              <a:srgbClr val="FFD700">
                <a:alpha val="60000"/>
              </a:srgbClr>
            </a:solidFill>
            <a:prstDash val="solid"/>
            <a:round/>
          </a:ln>
          <a:effectLst>
            <a:outerShdw blurRad="254000" dir="2700000" algn="tl" rotWithShape="0">
              <a:srgbClr val="FFD700">
                <a:alpha val="2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4318000" y="1778000"/>
            <a:ext cx="711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 量化的保暖效果</a:t>
            </a:r>
            <a:endParaRPr lang="en-US" sz="1100"/>
          </a:p>
        </p:txBody>
      </p:sp>
      <p:cxnSp>
        <p:nvCxnSpPr>
          <p:cNvPr id="6" name="Connector 6"/>
          <p:cNvCxnSpPr/>
          <p:nvPr/>
        </p:nvCxnSpPr>
        <p:spPr>
          <a:xfrm rot="-6138">
            <a:off x="4318006" y="2279650"/>
            <a:ext cx="7112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D700">
                <a:alpha val="3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/>
          <p:nvPr/>
        </p:nvSpPr>
        <p:spPr>
          <a:xfrm>
            <a:off x="4318000" y="2476500"/>
            <a:ext cx="22352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8500" y="2667000"/>
            <a:ext cx="304800" cy="3048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4889500" y="2667000"/>
            <a:ext cx="1651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温升显著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445000" y="3111500"/>
            <a:ext cx="203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升温</a:t>
            </a:r>
            <a:r>
              <a:rPr lang="en-US" sz="16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7.3-8.1℃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2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约为国家标准的2倍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756400" y="2476500"/>
            <a:ext cx="22352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46900" y="2667000"/>
            <a:ext cx="304800" cy="3048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7327900" y="2667000"/>
            <a:ext cx="1651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高保暖率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6883400" y="3111500"/>
            <a:ext cx="203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保暖率</a:t>
            </a:r>
            <a:r>
              <a:rPr lang="en-US" sz="16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&gt;85%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2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高效锁住身体热量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9194800" y="2476500"/>
            <a:ext cx="22352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85300" y="2667000"/>
            <a:ext cx="304800" cy="3048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9766300" y="2667000"/>
            <a:ext cx="1651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高热阻值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9321800" y="3111500"/>
            <a:ext cx="203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Clo值</a:t>
            </a:r>
            <a:r>
              <a:rPr lang="en-US" sz="16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≥0.350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2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优异的保暖性能指标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4318000" y="4254500"/>
            <a:ext cx="711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02 独特的保暖体验</a:t>
            </a:r>
            <a:endParaRPr lang="en-US" sz="1100"/>
          </a:p>
        </p:txBody>
      </p:sp>
      <p:cxnSp>
        <p:nvCxnSpPr>
          <p:cNvPr id="20" name="Connector 20"/>
          <p:cNvCxnSpPr/>
          <p:nvPr/>
        </p:nvCxnSpPr>
        <p:spPr>
          <a:xfrm rot="-6138">
            <a:off x="4318006" y="4756150"/>
            <a:ext cx="7112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D700">
                <a:alpha val="3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" name="AutoShape 21"/>
          <p:cNvSpPr/>
          <p:nvPr/>
        </p:nvSpPr>
        <p:spPr>
          <a:xfrm>
            <a:off x="4318000" y="4953000"/>
            <a:ext cx="22352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08500" y="5143500"/>
            <a:ext cx="304800" cy="304800"/>
          </a:xfrm>
          <a:prstGeom prst="rect">
            <a:avLst/>
          </a:prstGeom>
        </p:spPr>
      </p:pic>
      <p:sp>
        <p:nvSpPr>
          <p:cNvPr id="23" name="AutoShape 23"/>
          <p:cNvSpPr/>
          <p:nvPr/>
        </p:nvSpPr>
        <p:spPr>
          <a:xfrm>
            <a:off x="4889500" y="5143500"/>
            <a:ext cx="1651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轻暖不压身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4445000" y="5588000"/>
            <a:ext cx="203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重量远低于传统材料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2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贴身舒适，无负重束缚感</a:t>
            </a:r>
            <a:endParaRPr lang="en-US" sz="1100"/>
          </a:p>
        </p:txBody>
      </p:sp>
      <p:sp>
        <p:nvSpPr>
          <p:cNvPr id="25" name="AutoShape 25"/>
          <p:cNvSpPr/>
          <p:nvPr/>
        </p:nvSpPr>
        <p:spPr>
          <a:xfrm>
            <a:off x="6756400" y="4953000"/>
            <a:ext cx="22352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46900" y="5143500"/>
            <a:ext cx="304800" cy="304800"/>
          </a:xfrm>
          <a:prstGeom prst="rect">
            <a:avLst/>
          </a:prstGeom>
        </p:spPr>
      </p:pic>
      <p:sp>
        <p:nvSpPr>
          <p:cNvPr id="27" name="AutoShape 27"/>
          <p:cNvSpPr/>
          <p:nvPr/>
        </p:nvSpPr>
        <p:spPr>
          <a:xfrm>
            <a:off x="7327900" y="5143500"/>
            <a:ext cx="1651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快速升温</a:t>
            </a:r>
            <a:endParaRPr lang="en-US" sz="1100"/>
          </a:p>
        </p:txBody>
      </p:sp>
      <p:sp>
        <p:nvSpPr>
          <p:cNvPr id="28" name="AutoShape 28"/>
          <p:cNvSpPr/>
          <p:nvPr/>
        </p:nvSpPr>
        <p:spPr>
          <a:xfrm>
            <a:off x="6883400" y="5588000"/>
            <a:ext cx="203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短时间内快速蓄热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2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即穿即暖，无需漫长等待</a:t>
            </a:r>
            <a:endParaRPr lang="en-US" sz="1100"/>
          </a:p>
        </p:txBody>
      </p:sp>
      <p:sp>
        <p:nvSpPr>
          <p:cNvPr id="29" name="AutoShape 29"/>
          <p:cNvSpPr/>
          <p:nvPr/>
        </p:nvSpPr>
        <p:spPr>
          <a:xfrm>
            <a:off x="9194800" y="4953000"/>
            <a:ext cx="22352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385300" y="5143500"/>
            <a:ext cx="304800" cy="304800"/>
          </a:xfrm>
          <a:prstGeom prst="rect">
            <a:avLst/>
          </a:prstGeom>
        </p:spPr>
      </p:pic>
      <p:sp>
        <p:nvSpPr>
          <p:cNvPr id="31" name="AutoShape 31"/>
          <p:cNvSpPr/>
          <p:nvPr/>
        </p:nvSpPr>
        <p:spPr>
          <a:xfrm>
            <a:off x="9766300" y="5143500"/>
            <a:ext cx="1651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EBEBEB"/>
                </a:solidFill>
                <a:latin typeface="Noto Sans SC"/>
                <a:ea typeface="Noto Sans SC"/>
                <a:cs typeface="Noto Sans SC"/>
                <a:sym typeface="Noto Sans SC"/>
              </a:rPr>
              <a:t>动态保暖</a:t>
            </a:r>
            <a:endParaRPr lang="en-US" sz="1100"/>
          </a:p>
        </p:txBody>
      </p:sp>
      <p:sp>
        <p:nvSpPr>
          <p:cNvPr id="32" name="AutoShape 32"/>
          <p:cNvSpPr/>
          <p:nvPr/>
        </p:nvSpPr>
        <p:spPr>
          <a:xfrm>
            <a:off x="9321800" y="5588000"/>
            <a:ext cx="203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持续锁住空气层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200" b="0" i="0" u="none" strike="noStrike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活动时依然维持稳定温暖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吸湿速干，时刻干爽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841500"/>
            <a:ext cx="3048000" cy="4064000"/>
          </a:xfrm>
          <a:prstGeom prst="rect">
            <a:avLst/>
          </a:prstGeom>
          <a:noFill/>
          <a:ln w="25400" cap="flat" cmpd="sng">
            <a:solidFill>
              <a:srgbClr val="FFD700">
                <a:alpha val="40000"/>
              </a:srgbClr>
            </a:solidFill>
            <a:prstDash val="solid"/>
            <a:round/>
          </a:ln>
          <a:effectLst>
            <a:outerShdw blurRad="203200" dist="101600" dir="2700000" algn="tl" rotWithShape="0">
              <a:srgbClr val="000000">
                <a:alpha val="3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4191000" y="1841500"/>
            <a:ext cx="7239000" cy="12700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95800" y="2197100"/>
            <a:ext cx="558800" cy="5588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5270500" y="1968500"/>
            <a:ext cx="609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 快速吸湿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EBEBEB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独特的纤维沟槽结构，能像毛细管一样瞬间吸收皮肤表面的汗液和湿气，快速带走体表黏腻感，实现即刻干爽。</a:t>
            </a:r>
            <a:endParaRPr lang="en-US" sz="1400" b="0" i="0" u="none" strike="noStrike">
              <a:solidFill>
                <a:srgbClr val="EBEBEB">
                  <a:alpha val="85098"/>
                </a:srgbClr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191000" y="3365500"/>
            <a:ext cx="7239000" cy="12700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95800" y="3721100"/>
            <a:ext cx="558800" cy="558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5270500" y="3492500"/>
            <a:ext cx="609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02 高效扩散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EBEBEB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湿气被迅速传输至织物外层，大幅增大水分蒸发面积，加速水汽向外扩散，避免汗液在皮肤表面积聚，保持持久透气。</a:t>
            </a:r>
            <a:endParaRPr lang="en-US" sz="1400" b="0" i="0" u="none" strike="noStrike">
              <a:solidFill>
                <a:srgbClr val="EBEBEB">
                  <a:alpha val="85098"/>
                </a:srgbClr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4191000" y="4889500"/>
            <a:ext cx="7239000" cy="12700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495800" y="5245100"/>
            <a:ext cx="558800" cy="5588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5270500" y="5016500"/>
            <a:ext cx="609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03 时刻舒适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EBEBEB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即使在大量出汗后也能快速干燥，有效避免因衣物潮湿导致的失温感和不适，是户外运动、通勤出行及多变天气下的理想选择。</a:t>
            </a:r>
            <a:endParaRPr lang="en-US" sz="1400" b="0" i="0" u="none" strike="noStrike">
              <a:solidFill>
                <a:srgbClr val="EBEBEB">
                  <a:alpha val="85098"/>
                </a:srgbClr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50000"/>
            </a:srgbClr>
          </a:solidFill>
          <a:ln cap="flat" cmpd="sng">
            <a:solidFill>
              <a:srgbClr val="000000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1651000"/>
            <a:ext cx="12192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6000" b="1" i="0" u="none" strike="noStrike">
                <a:solidFill>
                  <a:srgbClr val="FFD700">
                    <a:alpha val="14902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03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810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荣耀见证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5334000" y="4889500"/>
            <a:ext cx="1524000" cy="25400"/>
          </a:xfrm>
          <a:prstGeom prst="roundRect">
            <a:avLst>
              <a:gd name="adj" fmla="val 0"/>
            </a:avLst>
          </a:prstGeom>
          <a:solidFill>
            <a:srgbClr val="FFD700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0" y="5207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>
                    <a:alpha val="74902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与中国航天的不解之缘</a:t>
            </a:r>
            <a:endParaRPr lang="en-US" sz="1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“舱内服同款”的由来：为航天员保驾护航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242" r="242"/>
          <a:stretch>
            <a:fillRect/>
          </a:stretch>
        </p:blipFill>
        <p:spPr>
          <a:xfrm>
            <a:off x="762000" y="1778000"/>
            <a:ext cx="4064000" cy="2616200"/>
          </a:xfrm>
          <a:prstGeom prst="rect">
            <a:avLst/>
          </a:prstGeom>
          <a:noFill/>
          <a:ln w="25400" cap="flat" cmpd="sng">
            <a:solidFill>
              <a:srgbClr val="FFD700">
                <a:alpha val="40000"/>
              </a:srgbClr>
            </a:solidFill>
            <a:prstDash val="solid"/>
            <a:round/>
          </a:ln>
        </p:spPr>
      </p:pic>
      <p:sp>
        <p:nvSpPr>
          <p:cNvPr id="5" name="AutoShape 5"/>
          <p:cNvSpPr/>
          <p:nvPr/>
        </p:nvSpPr>
        <p:spPr>
          <a:xfrm>
            <a:off x="762000" y="4699000"/>
            <a:ext cx="406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E5E7EB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从地面实验室到浩瀚太空，康纶纤维凭借其极致的抗菌与舒适性能，成为航天员贴身衣物的核心材质，以硬核科技守护每一次飞天任务的健康与舒适。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5207000" y="1778000"/>
            <a:ext cx="63500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61000" y="1968500"/>
            <a:ext cx="406400" cy="406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032500" y="1968500"/>
            <a:ext cx="53975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 空间站的严苛挑战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032500" y="2387600"/>
            <a:ext cx="53975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微重力环境下汗液难以自然蒸发，易滋生细菌并产生异味，不仅影响穿着体验，更对密闭空间站内的卫生环境与航天员健康构成潜在威胁。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5207000" y="3365500"/>
            <a:ext cx="63500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61000" y="3556000"/>
            <a:ext cx="406400" cy="4064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032500" y="3556000"/>
            <a:ext cx="53975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02 原纱型抗菌的硬核方案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6032500" y="3975100"/>
            <a:ext cx="53975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康纶纤维突破传统后整理技术，将抗菌因子植入纤维内部，实现“原纱型”持久抗菌；同时具备优异的吸湿速干特性，快速导走湿气，时刻保持体表干爽。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5207000" y="4953000"/>
            <a:ext cx="63500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461000" y="5143500"/>
            <a:ext cx="406400" cy="4064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6032500" y="5143500"/>
            <a:ext cx="53975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03 航天工程的权威认证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6032500" y="5562600"/>
            <a:ext cx="53975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经《合成纤维》等权威期刊证实，康纶纤维被正式应用于中国空间站舱内运动服及运动袜的制作，以航天级标准为航天员的健康与舒适提供可靠保障。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“中国航天事业合作伙伴”的官方认证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2649" r="2649"/>
          <a:stretch>
            <a:fillRect/>
          </a:stretch>
        </p:blipFill>
        <p:spPr>
          <a:xfrm>
            <a:off x="762000" y="1905000"/>
            <a:ext cx="4318000" cy="2921000"/>
          </a:xfrm>
          <a:prstGeom prst="rect">
            <a:avLst/>
          </a:prstGeom>
          <a:noFill/>
          <a:ln w="25400" cap="flat" cmpd="sng">
            <a:solidFill>
              <a:srgbClr val="FFD700">
                <a:alpha val="60000"/>
              </a:srgbClr>
            </a:solidFill>
            <a:prstDash val="solid"/>
            <a:round/>
          </a:ln>
          <a:effectLst>
            <a:outerShdw blurRad="152400" dist="762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5461000" y="1905000"/>
            <a:ext cx="6096000" cy="11176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5651500" y="2006600"/>
            <a:ext cx="5778500" cy="990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 / 行业唯一殊荣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康纶纤维是中国纺织纤维及纱线领域唯一获此认证的企业，这不仅是一份荣誉，更是对其技术实力与创新能力的国家级权威背书。</a:t>
            </a:r>
            <a:endParaRPr lang="en-US" sz="1400" b="0" i="0" u="none" strike="noStrike">
              <a:solidFill>
                <a:srgbClr val="FFFFFF">
                  <a:alpha val="80000"/>
                </a:srgbClr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5461000" y="3276600"/>
            <a:ext cx="6096000" cy="11176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5651500" y="3378200"/>
            <a:ext cx="5778500" cy="990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02 / 航天级严苛标准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承袭航天工程对材料的极致要求，每一件产品都历经层层严苛测试，代表了安全、耐用与品质的最高标准，为用户提供坚实保障。</a:t>
            </a:r>
            <a:endParaRPr lang="en-US" sz="1400" b="0" i="0" u="none" strike="noStrike">
              <a:solidFill>
                <a:srgbClr val="FFFFFF">
                  <a:alpha val="80000"/>
                </a:srgbClr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5461000" y="4648200"/>
            <a:ext cx="6096000" cy="1117600"/>
          </a:xfrm>
          <a:prstGeom prst="roundRect">
            <a:avLst>
              <a:gd name="adj" fmla="val 0"/>
            </a:avLst>
          </a:prstGeom>
          <a:solidFill>
            <a:srgbClr val="FFD70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5651500" y="4749800"/>
            <a:ext cx="5778500" cy="990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03 / 科技普惠大众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将曾应用于航天领域的尖端材料技术转化为民用消费品，打破科技壁垒，让原本遥不可及的航天黑科技真正走入千家万户，惠及大众。</a:t>
            </a:r>
            <a:endParaRPr lang="en-US" sz="1400" b="0" i="0" u="none" strike="noStrike">
              <a:solidFill>
                <a:srgbClr val="FFFFFF">
                  <a:alpha val="80000"/>
                </a:srgbClr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762000" y="61595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500" b="0" i="0" u="none" strike="noStrike">
                <a:solidFill>
                  <a:srgbClr val="FFD700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—— 以航天品质，织就安心生活，重新定义国民健康防护新标准 ——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5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1841500"/>
            <a:ext cx="12192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2000" b="1" i="0" u="none" strike="noStrike">
                <a:solidFill>
                  <a:srgbClr val="FFD700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04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40005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核心卖点提炼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5334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 b="0" i="0" u="none" strike="noStrike" spc="600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打造极致保暖体验</a:t>
            </a:r>
            <a:endParaRPr lang="en-US" sz="11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635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四大核心卖点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778000"/>
            <a:ext cx="3048000" cy="4064000"/>
          </a:xfrm>
          <a:prstGeom prst="rect">
            <a:avLst/>
          </a:prstGeom>
          <a:noFill/>
          <a:ln w="25400" cap="flat" cmpd="sng">
            <a:solidFill>
              <a:srgbClr val="FFD700">
                <a:alpha val="50000"/>
              </a:srgbClr>
            </a:solidFill>
            <a:prstDash val="solid"/>
            <a:round/>
          </a:ln>
          <a:effectLst>
            <a:outerShdw blurRad="190500" dist="101600" dir="2700000" algn="tl" rotWithShape="0">
              <a:srgbClr val="000000">
                <a:alpha val="3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4318000" y="1651000"/>
            <a:ext cx="36830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8500" y="1841500"/>
            <a:ext cx="304800" cy="3048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4889500" y="1816100"/>
            <a:ext cx="3048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01 航天级科技背书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508500" y="2286000"/>
            <a:ext cx="330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中国航天事业合作伙伴，穿上即享“空间站体验”，是品质的终极保障。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508500" y="2984500"/>
            <a:ext cx="330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FFFFFF">
                    <a:alpha val="5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舱内服同款抗菌纤维，拥有官方权威认证及学术论文实证支持。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8128000" y="1651000"/>
            <a:ext cx="36830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18500" y="18415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8699500" y="1816100"/>
            <a:ext cx="3048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02 物理抗菌黑科技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8318500" y="2286000"/>
            <a:ext cx="330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99%高效抑菌，打造会“自洁”的保暖衣，安全健康，持久守护。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8318500" y="2984500"/>
            <a:ext cx="330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FFFFFF">
                    <a:alpha val="5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采用原纱型银基抗菌技术，耐水洗50次以上，获OEKO-TEX婴儿级安全认证。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4318000" y="3937000"/>
            <a:ext cx="36830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508500" y="4127500"/>
            <a:ext cx="304800" cy="3048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4889500" y="4102100"/>
            <a:ext cx="3048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03 中空螺旋锁暖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4508500" y="4572000"/>
            <a:ext cx="330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轻如羽毛，暖过羊绒，瞬间升温8℃，告别臃肿，轻盈过冬。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4508500" y="5270500"/>
            <a:ext cx="330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FFFFFF">
                    <a:alpha val="5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中空蓄热与螺旋锁温结构结合，热阻值≥0.350，保暖率超85%。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8128000" y="3937000"/>
            <a:ext cx="36830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8000"/>
            </a:srgbClr>
          </a:solidFill>
          <a:ln w="12700" cap="flat" cmpd="sng">
            <a:solidFill>
              <a:srgbClr val="FFD700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318500" y="4127500"/>
            <a:ext cx="304800" cy="3048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8699500" y="4102100"/>
            <a:ext cx="3048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04 全球权威认证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8318500" y="4572000"/>
            <a:ext cx="330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多国顶尖机构联合认证，硬核品质，实力毋庸置疑。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8318500" y="5270500"/>
            <a:ext cx="330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FFFFFF">
                    <a:alpha val="5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荣获国家发明专利、日本SEK最高级别认证及国标AAA级抗菌认证。</a:t>
            </a:r>
            <a:endParaRPr lang="en-US" sz="11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1016000" y="-1016000"/>
            <a:ext cx="2540000" cy="2540000"/>
          </a:xfrm>
          <a:prstGeom prst="ellipse">
            <a:avLst/>
          </a:prstGeom>
          <a:solidFill>
            <a:srgbClr val="FFD7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0" y="5080000"/>
            <a:ext cx="3175000" cy="3175000"/>
          </a:xfrm>
          <a:prstGeom prst="ellipse">
            <a:avLst/>
          </a:prstGeom>
          <a:solidFill>
            <a:srgbClr val="FFD7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0" y="2540000"/>
            <a:ext cx="1219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感谢</a:t>
            </a:r>
            <a:r>
              <a:rPr lang="zh-CN" altLang="en-US" sz="4000" b="1" i="0" u="none" strike="noStrike">
                <a:solidFill>
                  <a:srgbClr val="FFD700"/>
                </a:solidFill>
                <a:latin typeface="Noto Sans SC"/>
                <a:ea typeface="Noto Sans SC"/>
                <a:cs typeface="Noto Sans SC"/>
                <a:sym typeface="Noto Sans SC"/>
              </a:rPr>
              <a:t>观看</a:t>
            </a:r>
            <a:endParaRPr lang="zh-CN" altLang="en-US" sz="4000" b="1" i="0" u="none" strike="noStrike">
              <a:solidFill>
                <a:srgbClr val="FFD700"/>
              </a:solidFill>
              <a:latin typeface="Noto Sans SC"/>
              <a:ea typeface="Noto Sans SC"/>
              <a:cs typeface="Noto Sans SC"/>
              <a:sym typeface="Noto Sans SC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5207000" y="4000500"/>
            <a:ext cx="1778000" cy="25400"/>
          </a:xfrm>
          <a:prstGeom prst="roundRect">
            <a:avLst>
              <a:gd name="adj" fmla="val 0"/>
            </a:avLst>
          </a:prstGeom>
          <a:solidFill>
            <a:srgbClr val="FFD7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0" y="4445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康纶航天纤维 · 温暖守护每一刻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0" y="56515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FFFFFF">
                    <a:alpha val="54902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以航天科技重塑保暖体验，让温暖与舒适如影随形</a:t>
            </a:r>
            <a:endParaRPr lang="en-US" sz="1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2656</Words>
  <Application>WPS 演示</Application>
  <PresentationFormat/>
  <Paragraphs>213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宋体</vt:lpstr>
      <vt:lpstr>Wingdings</vt:lpstr>
      <vt:lpstr>Arial</vt:lpstr>
      <vt:lpstr>Noto Sans SC</vt:lpstr>
      <vt:lpstr>Segoe Print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泰尚皇乳胶999</cp:lastModifiedBy>
  <cp:revision>2</cp:revision>
  <dcterms:created xsi:type="dcterms:W3CDTF">2026-07-18T05:53:00Z</dcterms:created>
  <dcterms:modified xsi:type="dcterms:W3CDTF">2026-07-21T09:41:28Z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{"Label":"1","ContentProducer":"001191110102MACQD9K64010000","ProduceID":"7663411331728280845","ReservedCode1":"","ContentPropagator":"","PropagateID":"","ReservedCode2":""}</vt:lpwstr>
  </property>
  <property fmtid="{D5CDD505-2E9C-101B-9397-08002B2CF9AE}" pid="3" name="KSOProductBuildVer">
    <vt:lpwstr>2052-12.1.0.26895</vt:lpwstr>
  </property>
  <property fmtid="{D5CDD505-2E9C-101B-9397-08002B2CF9AE}" pid="4" name="ICV">
    <vt:lpwstr>B013068585794A748C5C8458A29A02B9_13</vt:lpwstr>
  </property>
</Properties>
</file>